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</p:sldMasterIdLst>
  <p:notesMasterIdLst>
    <p:notesMasterId r:id="rId10"/>
  </p:notesMasterIdLst>
  <p:sldIdLst>
    <p:sldId id="257" r:id="rId3"/>
    <p:sldId id="263" r:id="rId4"/>
    <p:sldId id="264" r:id="rId5"/>
    <p:sldId id="265" r:id="rId6"/>
    <p:sldId id="266" r:id="rId7"/>
    <p:sldId id="267" r:id="rId8"/>
    <p:sldId id="268" r:id="rId9"/>
  </p:sldIdLst>
  <p:sldSz cx="9144000" cy="5143500" type="screen16x9"/>
  <p:notesSz cx="6858000" cy="9144000"/>
  <p:embeddedFontLst>
    <p:embeddedFont>
      <p:font typeface="Dosis" panose="02010503020202060003" pitchFamily="2" charset="77"/>
      <p:regular r:id="rId11"/>
      <p:bold r:id="rId12"/>
    </p:embeddedFont>
    <p:embeddedFont>
      <p:font typeface="Roboto" panose="02000000000000000000" pitchFamily="2" charset="0"/>
      <p:regular r:id="rId13"/>
      <p:bold r:id="rId14"/>
      <p:italic r:id="rId15"/>
      <p:boldItalic r:id="rId16"/>
    </p:embeddedFont>
    <p:embeddedFont>
      <p:font typeface="Roboto Black" panose="02000000000000000000" pitchFamily="2" charset="0"/>
      <p:bold r:id="rId17"/>
      <p:italic r:id="rId18"/>
      <p:boldItalic r:id="rId19"/>
    </p:embeddedFont>
    <p:embeddedFont>
      <p:font typeface="Roboto Thin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41"/>
  </p:normalViewPr>
  <p:slideViewPr>
    <p:cSldViewPr snapToGrid="0">
      <p:cViewPr varScale="1">
        <p:scale>
          <a:sx n="147" d="100"/>
          <a:sy n="147" d="100"/>
        </p:scale>
        <p:origin x="64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0245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164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5952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368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2140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4345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Calculating Churn Rate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Spas </a:t>
            </a:r>
            <a:r>
              <a:rPr lang="en-GB" sz="2800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Getov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22-04-2020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 Getting a look at the table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LIMIT 100;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There are two different segments (sources of customers): 87 and 30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Note the table is very big but could be cropped for viewing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A7A64C-E3CA-A04F-94A0-D4D93077E700}"/>
              </a:ext>
            </a:extLst>
          </p:cNvPr>
          <p:cNvGraphicFramePr>
            <a:graphicFrameLocks noGrp="1"/>
          </p:cNvGraphicFramePr>
          <p:nvPr/>
        </p:nvGraphicFramePr>
        <p:xfrm>
          <a:off x="4326884" y="797256"/>
          <a:ext cx="490232" cy="4126838"/>
        </p:xfrm>
        <a:graphic>
          <a:graphicData uri="http://schemas.openxmlformats.org/drawingml/2006/table">
            <a:tbl>
              <a:tblPr/>
              <a:tblGrid>
                <a:gridCol w="78731">
                  <a:extLst>
                    <a:ext uri="{9D8B030D-6E8A-4147-A177-3AD203B41FA5}">
                      <a16:colId xmlns:a16="http://schemas.microsoft.com/office/drawing/2014/main" val="1337327204"/>
                    </a:ext>
                  </a:extLst>
                </a:gridCol>
                <a:gridCol w="160611">
                  <a:extLst>
                    <a:ext uri="{9D8B030D-6E8A-4147-A177-3AD203B41FA5}">
                      <a16:colId xmlns:a16="http://schemas.microsoft.com/office/drawing/2014/main" val="1246138861"/>
                    </a:ext>
                  </a:extLst>
                </a:gridCol>
                <a:gridCol w="154313">
                  <a:extLst>
                    <a:ext uri="{9D8B030D-6E8A-4147-A177-3AD203B41FA5}">
                      <a16:colId xmlns:a16="http://schemas.microsoft.com/office/drawing/2014/main" val="985038963"/>
                    </a:ext>
                  </a:extLst>
                </a:gridCol>
                <a:gridCol w="96577">
                  <a:extLst>
                    <a:ext uri="{9D8B030D-6E8A-4147-A177-3AD203B41FA5}">
                      <a16:colId xmlns:a16="http://schemas.microsoft.com/office/drawing/2014/main" val="903722905"/>
                    </a:ext>
                  </a:extLst>
                </a:gridCol>
              </a:tblGrid>
              <a:tr h="57106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19191A"/>
                          </a:solidFill>
                          <a:effectLst/>
                        </a:rPr>
                        <a:t>id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19191A"/>
                          </a:solidFill>
                          <a:effectLst/>
                        </a:rPr>
                        <a:t>subscription_start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19191A"/>
                          </a:solidFill>
                          <a:effectLst/>
                        </a:rPr>
                        <a:t>subscription_end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19191A"/>
                          </a:solidFill>
                          <a:effectLst/>
                        </a:rPr>
                        <a:t>segment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268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5189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8445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2017-03-07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0181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2017-02-12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711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2017-03-09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1159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2728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1475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16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2017-02-17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467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82889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6667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2017-02-07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7067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4035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2017-03-07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1365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2017-02-22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25342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96655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6253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26431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8604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3654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9288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18389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6852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61612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2017-02-24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559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1981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2816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269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2017-02-11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2199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069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87327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0733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39939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019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2017-02-17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3037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3381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2017-03-08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4340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044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336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6047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904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2017-03-29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810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1632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2017-03-11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9415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2017-02-02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5985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2017-02-18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9153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3941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2017-03-12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00300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49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5846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2017-02-15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9923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204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2017-02-21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6183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98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2017-03-08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2610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2017-02-21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7357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206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74580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66416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59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3622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8492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7149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2017-03-11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800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9254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148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768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19589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24037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39294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69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2017-02-15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82064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2017-03-12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85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20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0174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057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2017-01-09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8828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2017-02-25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76299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2709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2017-02-09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393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7346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79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3599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1882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9286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83319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5104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1733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349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2017-01-17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32875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6321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2017-03-26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6716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2563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2017-02-25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489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2017-03-14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92890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2017-02-22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7928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3741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94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2017-01-28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3951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2017-02-03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50376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2017-02-20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237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2017-03-12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2720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98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2017-03-05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0835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99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0932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100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2016-12-06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>
                          <a:solidFill>
                            <a:srgbClr val="646466"/>
                          </a:solidFill>
                          <a:effectLst/>
                        </a:rPr>
                        <a:t>2017-03-11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" dirty="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10078" marR="10078" marT="5039" marB="5039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0456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0276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 The date range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MIN(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minStart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MAX(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maxStart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MIN(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minEND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MAX(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maxEND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FROM subscriptions;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This is to work out the limits of the start and end dates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C2F225D-1E6E-7742-9159-A5A627AE4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278832"/>
              </p:ext>
            </p:extLst>
          </p:nvPr>
        </p:nvGraphicFramePr>
        <p:xfrm>
          <a:off x="352425" y="3452858"/>
          <a:ext cx="4572000" cy="609600"/>
        </p:xfrm>
        <a:graphic>
          <a:graphicData uri="http://schemas.openxmlformats.org/drawingml/2006/table">
            <a:tbl>
              <a:tblPr/>
              <a:tblGrid>
                <a:gridCol w="1133475">
                  <a:extLst>
                    <a:ext uri="{9D8B030D-6E8A-4147-A177-3AD203B41FA5}">
                      <a16:colId xmlns:a16="http://schemas.microsoft.com/office/drawing/2014/main" val="2043826168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06439445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929470784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5411728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minStart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maxStart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minEND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maxEND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3854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2017-03-30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2017-03-31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700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9342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 Temp Table with start and end of each month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'2017-01-01'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'2017-01-31'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'2017-02-01'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'2017-02-28'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'2017-03-01'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'2017-03-31' AS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months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This is to create a months temporary table containing the first and last day of each month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D07A447-2D74-014B-939E-EEC808A260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2197189"/>
              </p:ext>
            </p:extLst>
          </p:nvPr>
        </p:nvGraphicFramePr>
        <p:xfrm>
          <a:off x="475569" y="3461567"/>
          <a:ext cx="4448175" cy="1219200"/>
        </p:xfrm>
        <a:graphic>
          <a:graphicData uri="http://schemas.openxmlformats.org/drawingml/2006/table">
            <a:tbl>
              <a:tblPr/>
              <a:tblGrid>
                <a:gridCol w="2219325">
                  <a:extLst>
                    <a:ext uri="{9D8B030D-6E8A-4147-A177-3AD203B41FA5}">
                      <a16:colId xmlns:a16="http://schemas.microsoft.com/office/drawing/2014/main" val="4242443748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22198613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first_day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last_day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4506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55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59844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2017-03-31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181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2173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478717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 Active and canceled subscriptions each month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273100" y="229188"/>
            <a:ext cx="3870900" cy="491431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'2017-01-01'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'2017-01-31'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'2017-02-01'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'2017-02-28'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'2017-03-01'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'2017-03-31'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CROSS JOIN months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status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SELECT id,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segment,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CASE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WHEN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AND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OR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IS NULL)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AND segment = 87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END AS  is_active_87,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WHEN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AND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OR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IS NULL)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AND segment = 30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END AS is_active_30,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WHEN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AND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AND segment = 87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END AS is_canceled_87,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WHEN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AND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AND segment = 30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END AS is_canceled_30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SELECT * FROM status LIMIT 100;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From query on last slide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Add a cross join between original subscriptions table and the temporary months table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Create a status table with new columns of active/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canceled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subscription split by status for each month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EB89F48-C5DF-C645-A2C4-894E51D327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539205"/>
              </p:ext>
            </p:extLst>
          </p:nvPr>
        </p:nvGraphicFramePr>
        <p:xfrm>
          <a:off x="670493" y="3105425"/>
          <a:ext cx="3200408" cy="33161332"/>
        </p:xfrm>
        <a:graphic>
          <a:graphicData uri="http://schemas.openxmlformats.org/drawingml/2006/table">
            <a:tbl>
              <a:tblPr/>
              <a:tblGrid>
                <a:gridCol w="330320">
                  <a:extLst>
                    <a:ext uri="{9D8B030D-6E8A-4147-A177-3AD203B41FA5}">
                      <a16:colId xmlns:a16="http://schemas.microsoft.com/office/drawing/2014/main" val="2880630382"/>
                    </a:ext>
                  </a:extLst>
                </a:gridCol>
                <a:gridCol w="330320">
                  <a:extLst>
                    <a:ext uri="{9D8B030D-6E8A-4147-A177-3AD203B41FA5}">
                      <a16:colId xmlns:a16="http://schemas.microsoft.com/office/drawing/2014/main" val="2322111887"/>
                    </a:ext>
                  </a:extLst>
                </a:gridCol>
                <a:gridCol w="532090">
                  <a:extLst>
                    <a:ext uri="{9D8B030D-6E8A-4147-A177-3AD203B41FA5}">
                      <a16:colId xmlns:a16="http://schemas.microsoft.com/office/drawing/2014/main" val="2284762572"/>
                    </a:ext>
                  </a:extLst>
                </a:gridCol>
                <a:gridCol w="449807">
                  <a:extLst>
                    <a:ext uri="{9D8B030D-6E8A-4147-A177-3AD203B41FA5}">
                      <a16:colId xmlns:a16="http://schemas.microsoft.com/office/drawing/2014/main" val="3694170626"/>
                    </a:ext>
                  </a:extLst>
                </a:gridCol>
                <a:gridCol w="449807">
                  <a:extLst>
                    <a:ext uri="{9D8B030D-6E8A-4147-A177-3AD203B41FA5}">
                      <a16:colId xmlns:a16="http://schemas.microsoft.com/office/drawing/2014/main" val="3915809455"/>
                    </a:ext>
                  </a:extLst>
                </a:gridCol>
                <a:gridCol w="554032">
                  <a:extLst>
                    <a:ext uri="{9D8B030D-6E8A-4147-A177-3AD203B41FA5}">
                      <a16:colId xmlns:a16="http://schemas.microsoft.com/office/drawing/2014/main" val="3863252439"/>
                    </a:ext>
                  </a:extLst>
                </a:gridCol>
                <a:gridCol w="554032">
                  <a:extLst>
                    <a:ext uri="{9D8B030D-6E8A-4147-A177-3AD203B41FA5}">
                      <a16:colId xmlns:a16="http://schemas.microsoft.com/office/drawing/2014/main" val="3573112854"/>
                    </a:ext>
                  </a:extLst>
                </a:gridCol>
              </a:tblGrid>
              <a:tr h="457646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19191A"/>
                          </a:solidFill>
                          <a:effectLst/>
                        </a:rPr>
                        <a:t>id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19191A"/>
                          </a:solidFill>
                          <a:effectLst/>
                        </a:rPr>
                        <a:t>segment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19191A"/>
                          </a:solidFill>
                          <a:effectLst/>
                        </a:rPr>
                        <a:t>month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19191A"/>
                          </a:solidFill>
                          <a:effectLst/>
                        </a:rPr>
                        <a:t>is_active_87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19191A"/>
                          </a:solidFill>
                          <a:effectLst/>
                        </a:rPr>
                        <a:t>is_active_30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19191A"/>
                          </a:solidFill>
                          <a:effectLst/>
                        </a:rPr>
                        <a:t>is_canceled_87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19191A"/>
                          </a:solidFill>
                          <a:effectLst/>
                        </a:rPr>
                        <a:t>is_canceled_30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417444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4084398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121176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38317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99097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70684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27963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157128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669528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236465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43219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9218640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65592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5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04065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5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15998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5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20478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6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892297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6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061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6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08187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2540858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85531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645804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086471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9659570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990971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01422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00340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926195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289447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95491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5990894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9226394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06275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006763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171018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62067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10721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552680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06034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9698581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992157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551280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008078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15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07511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15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18271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15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997514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16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04752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16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27960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16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0836564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775871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99355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385269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18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325354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18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45729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18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25040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19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746377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19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20455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19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305424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8774218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223414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21739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14651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513497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344510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644401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50740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45328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6941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65128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633790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59044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40044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739264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25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601993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25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51401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25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49190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26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878544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26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92230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26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759422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255774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3103444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340800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28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956968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28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877266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28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83017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29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133111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29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80612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29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72591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3490871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18333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417790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35652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727549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4576172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249471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2104486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32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832071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6900515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465933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33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2671747"/>
                  </a:ext>
                </a:extLst>
              </a:tr>
              <a:tr h="322648"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34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2662" marR="52662" marT="26326" marB="26326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485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5272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 Calculating the Churn Rate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273100" y="229188"/>
            <a:ext cx="3870900" cy="491431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SUM(is_active_87) AS sum_active_87,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SUM(is_active_30) AS sum_active_30,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SUM(is_canceled_87) AS sum_canceled_87,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SUM(is_canceled_30) AS sum_canceled_30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FROM status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GROUP BY month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SELECT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ROUND((1.0 * sum_canceled_87/sum_active_87),2) 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AS churn_rate_87,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ROUND((1.0 * sum_canceled_30/sum_active_30),2)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AS churn_rate_30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Add this to the previous code (one final temporary table) to calculate the churn rate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Clearly segment 30 has a lower churn rate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0708F4A-787E-3D4D-B054-4AA7191B4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5619048"/>
              </p:ext>
            </p:extLst>
          </p:nvPr>
        </p:nvGraphicFramePr>
        <p:xfrm>
          <a:off x="311700" y="3332575"/>
          <a:ext cx="4572000" cy="1219200"/>
        </p:xfrm>
        <a:graphic>
          <a:graphicData uri="http://schemas.openxmlformats.org/drawingml/2006/table">
            <a:tbl>
              <a:tblPr/>
              <a:tblGrid>
                <a:gridCol w="1524000">
                  <a:extLst>
                    <a:ext uri="{9D8B030D-6E8A-4147-A177-3AD203B41FA5}">
                      <a16:colId xmlns:a16="http://schemas.microsoft.com/office/drawing/2014/main" val="158832438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22486550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070748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churn_rate_87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churn_rate_30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5702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0.25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0.08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8769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0.32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0.07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38582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0.49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0.12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92638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616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478717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 Getting rid of hard code for segment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273100" y="229188"/>
            <a:ext cx="3870900" cy="491431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'2017-01-01'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'2017-01-31'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'2017-02-01'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'2017-02-28'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'2017-03-01'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'2017-03-31'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CROSS JOIN months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status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SELECT id,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segment,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CASE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WHEN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AND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OR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IS NULL)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END AS 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,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WHEN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  AND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END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segment,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sum_active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sum_canceled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FROM status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GROUP BY month, segment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SELECT month, segment,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ROUND((1.0 *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sum_canceled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sum_active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),2) 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churn_rate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Take out the hard coding of segment 87 and 30 to make the code able to handle multiple segments and be generally neater.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Again this confirms segment 30 clearly has the lower churn rate.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04CDB71-DC27-054D-A8B5-2815BC643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499780"/>
              </p:ext>
            </p:extLst>
          </p:nvPr>
        </p:nvGraphicFramePr>
        <p:xfrm>
          <a:off x="311700" y="2875375"/>
          <a:ext cx="4572000" cy="2133600"/>
        </p:xfrm>
        <a:graphic>
          <a:graphicData uri="http://schemas.openxmlformats.org/drawingml/2006/table">
            <a:tbl>
              <a:tblPr/>
              <a:tblGrid>
                <a:gridCol w="1714500">
                  <a:extLst>
                    <a:ext uri="{9D8B030D-6E8A-4147-A177-3AD203B41FA5}">
                      <a16:colId xmlns:a16="http://schemas.microsoft.com/office/drawing/2014/main" val="271719658"/>
                    </a:ext>
                  </a:extLst>
                </a:gridCol>
                <a:gridCol w="1362075">
                  <a:extLst>
                    <a:ext uri="{9D8B030D-6E8A-4147-A177-3AD203B41FA5}">
                      <a16:colId xmlns:a16="http://schemas.microsoft.com/office/drawing/2014/main" val="977147036"/>
                    </a:ext>
                  </a:extLst>
                </a:gridCol>
                <a:gridCol w="1495425">
                  <a:extLst>
                    <a:ext uri="{9D8B030D-6E8A-4147-A177-3AD203B41FA5}">
                      <a16:colId xmlns:a16="http://schemas.microsoft.com/office/drawing/2014/main" val="11229679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segment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churn_rate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91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0.08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0176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0.25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8881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0.07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36330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0.32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4345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0.12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99765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0.49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453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39140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2146</Words>
  <Application>Microsoft Macintosh PowerPoint</Application>
  <PresentationFormat>On-screen Show (16:9)</PresentationFormat>
  <Paragraphs>1298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Roboto Black</vt:lpstr>
      <vt:lpstr>Dosis</vt:lpstr>
      <vt:lpstr>Arial</vt:lpstr>
      <vt:lpstr>Roboto</vt:lpstr>
      <vt:lpstr>Roboto Thin</vt:lpstr>
      <vt:lpstr>Courier New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Getov, Spas</cp:lastModifiedBy>
  <cp:revision>9</cp:revision>
  <dcterms:modified xsi:type="dcterms:W3CDTF">2020-04-23T23:37:24Z</dcterms:modified>
</cp:coreProperties>
</file>